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Host Grotesk Medium"/>
      <p:regular r:id="rId17"/>
    </p:embeddedFont>
    <p:embeddedFont>
      <p:font typeface="Host Grotesk Medium"/>
      <p:regular r:id="rId18"/>
    </p:embeddedFont>
    <p:embeddedFont>
      <p:font typeface="Host Grotesk Medium"/>
      <p:regular r:id="rId19"/>
    </p:embeddedFont>
    <p:embeddedFont>
      <p:font typeface="Host Grotesk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7124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Subtask 1: Static Formation from Grid to Handwritten Name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37748"/>
            <a:ext cx="7556421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Presented by: [Devi Chikovani]</a:t>
            </a:r>
            <a:endParaRPr lang="en-US" sz="1750" dirty="0"/>
          </a:p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Course: [Numerical Programming]</a:t>
            </a:r>
            <a:endParaRPr lang="en-US" sz="1750" dirty="0"/>
          </a:p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Instructor: [Ramaz Botchorishvili]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02449" y="311825"/>
            <a:ext cx="640556" cy="169902"/>
          </a:xfrm>
          <a:prstGeom prst="roundRect">
            <a:avLst>
              <a:gd name="adj" fmla="val 22429"/>
            </a:avLst>
          </a:prstGeom>
          <a:solidFill>
            <a:srgbClr val="D9EDF2"/>
          </a:solidFill>
          <a:ln/>
        </p:spPr>
      </p:sp>
      <p:sp>
        <p:nvSpPr>
          <p:cNvPr id="3" name="Text 1"/>
          <p:cNvSpPr/>
          <p:nvPr/>
        </p:nvSpPr>
        <p:spPr>
          <a:xfrm>
            <a:off x="3470434" y="345758"/>
            <a:ext cx="504587" cy="102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VALIDATION</a:t>
            </a:r>
            <a:endParaRPr lang="en-US" sz="700" dirty="0"/>
          </a:p>
        </p:txBody>
      </p:sp>
      <p:sp>
        <p:nvSpPr>
          <p:cNvPr id="4" name="Text 2"/>
          <p:cNvSpPr/>
          <p:nvPr/>
        </p:nvSpPr>
        <p:spPr>
          <a:xfrm>
            <a:off x="3402449" y="504349"/>
            <a:ext cx="325016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Validation Metrics &amp; Test Cases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3402449" y="872847"/>
            <a:ext cx="7825502" cy="127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evaluate the performance of the simulation, key metrics and specific test scenarios are used.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3402449" y="112085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Performance Metrics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3402449" y="1354693"/>
            <a:ext cx="2559010" cy="1020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000"/>
              </a:lnSpc>
              <a:buSzPct val="100000"/>
              <a:buChar char="•"/>
            </a:pPr>
            <a:r>
              <a:rPr lang="en-US" sz="8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Mean Tracking Error:</a:t>
            </a:r>
            <a:pPr algn="l" indent="0" marL="0">
              <a:lnSpc>
                <a:spcPts val="100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pPr algn="l" indent="0" marL="0">
              <a:lnSpc>
                <a:spcPts val="1000"/>
              </a:lnSpc>
              <a:buNone/>
            </a:pPr>
            <a:r>
              <a:rPr lang="en-US" sz="850" i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e(t)=\frac1N\sum\|x_i-T_i\|</a:t>
            </a:r>
            <a:pPr algn="l" indent="0" marL="0">
              <a:lnSpc>
                <a:spcPts val="100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Measures how closely drones follow their assigned targets.</a:t>
            </a:r>
            <a:endParaRPr lang="en-US" sz="850" dirty="0"/>
          </a:p>
          <a:p>
            <a:pPr algn="l" marL="342900" indent="-342900">
              <a:lnSpc>
                <a:spcPts val="1000"/>
              </a:lnSpc>
              <a:buSzPct val="100000"/>
              <a:buChar char="•"/>
            </a:pPr>
            <a:r>
              <a:rPr lang="en-US" sz="8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Minimum Distance:</a:t>
            </a:r>
            <a:pPr algn="l" indent="0" marL="0">
              <a:lnSpc>
                <a:spcPts val="100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pPr algn="l" indent="0" marL="0">
              <a:lnSpc>
                <a:spcPts val="1000"/>
              </a:lnSpc>
              <a:buNone/>
            </a:pPr>
            <a:r>
              <a:rPr lang="en-US" sz="850" i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d_{\min}(t)\ge R_{\mathrm{safe}}</a:t>
            </a:r>
            <a:pPr algn="l" indent="0" marL="0">
              <a:lnSpc>
                <a:spcPts val="100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Ensures collision avoidance is maintained throughout the simulation.</a:t>
            </a:r>
            <a:endParaRPr lang="en-US" sz="850" dirty="0"/>
          </a:p>
          <a:p>
            <a:pPr algn="l" marL="342900" indent="-342900">
              <a:lnSpc>
                <a:spcPts val="1000"/>
              </a:lnSpc>
              <a:buSzPct val="100000"/>
              <a:buChar char="•"/>
            </a:pPr>
            <a:r>
              <a:rPr lang="en-US" sz="8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Maximum Speed:</a:t>
            </a:r>
            <a:pPr algn="l" indent="0" marL="0">
              <a:lnSpc>
                <a:spcPts val="100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pPr algn="l" indent="0" marL="0">
              <a:lnSpc>
                <a:spcPts val="1000"/>
              </a:lnSpc>
              <a:buNone/>
            </a:pPr>
            <a:r>
              <a:rPr lang="en-US" sz="850" i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\le v_{\max}</a:t>
            </a:r>
            <a:pPr algn="l" indent="0" marL="0">
              <a:lnSpc>
                <a:spcPts val="100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Confirms drones operate within physical limits.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6245781" y="112085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Visualizations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6245781" y="1354693"/>
            <a:ext cx="4989671" cy="127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00"/>
              </a:lnSpc>
              <a:buNone/>
            </a:pPr>
            <a:endParaRPr lang="en-US" sz="8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45781" y="1546027"/>
            <a:ext cx="4989671" cy="1669732"/>
          </a:xfrm>
          <a:prstGeom prst="rect">
            <a:avLst/>
          </a:prstGeom>
        </p:spPr>
      </p:pic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781" y="3200642"/>
            <a:ext cx="4989671" cy="49896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301121" y="427911"/>
            <a:ext cx="738426" cy="230267"/>
          </a:xfrm>
          <a:prstGeom prst="roundRect">
            <a:avLst>
              <a:gd name="adj" fmla="val 21207"/>
            </a:avLst>
          </a:prstGeom>
          <a:solidFill>
            <a:srgbClr val="D9EDF2"/>
          </a:solidFill>
          <a:ln/>
        </p:spPr>
      </p:sp>
      <p:sp>
        <p:nvSpPr>
          <p:cNvPr id="3" name="Text 1"/>
          <p:cNvSpPr/>
          <p:nvPr/>
        </p:nvSpPr>
        <p:spPr>
          <a:xfrm>
            <a:off x="2388275" y="471488"/>
            <a:ext cx="564118" cy="143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OVERVIEW</a:t>
            </a: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2301121" y="695325"/>
            <a:ext cx="5580459" cy="363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Project Requirements, Inputs, and Outputs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2301121" y="1291352"/>
            <a:ext cx="1816656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Inputs for Simulation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2301121" y="1611511"/>
            <a:ext cx="3279338" cy="5365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11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Handwritten image (PNG, JPG)</a:t>
            </a:r>
            <a:endParaRPr lang="en-US" sz="1100" dirty="0"/>
          </a:p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11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Number of drones (N)</a:t>
            </a:r>
            <a:endParaRPr lang="en-US" sz="1100" dirty="0"/>
          </a:p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11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Initial drone positions (grid formation)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2301121" y="2241144"/>
            <a:ext cx="2012752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Outputs from Simulation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2301121" y="2561303"/>
            <a:ext cx="3279338" cy="5365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11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Collision-free drone trajectories</a:t>
            </a:r>
            <a:endParaRPr lang="en-US" sz="1100" dirty="0"/>
          </a:p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11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Smooth drone movement visualization</a:t>
            </a:r>
            <a:endParaRPr lang="en-US" sz="1100" dirty="0"/>
          </a:p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11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Formation of the target image</a:t>
            </a:r>
            <a:endParaRPr lang="en-US" sz="11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2648" y="1302901"/>
            <a:ext cx="6394013" cy="639401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550914" y="408265"/>
            <a:ext cx="914519" cy="215860"/>
          </a:xfrm>
          <a:prstGeom prst="roundRect">
            <a:avLst>
              <a:gd name="adj" fmla="val 21495"/>
            </a:avLst>
          </a:prstGeom>
          <a:solidFill>
            <a:srgbClr val="D9EDF2"/>
          </a:solidFill>
          <a:ln/>
        </p:spPr>
      </p:sp>
      <p:sp>
        <p:nvSpPr>
          <p:cNvPr id="3" name="Text 1"/>
          <p:cNvSpPr/>
          <p:nvPr/>
        </p:nvSpPr>
        <p:spPr>
          <a:xfrm>
            <a:off x="2633662" y="449580"/>
            <a:ext cx="749022" cy="133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FORMULATION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2550914" y="657701"/>
            <a:ext cx="6429732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Problem Formulation: An Initial Value Problem (IVP)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2550914" y="1129070"/>
            <a:ext cx="9528453" cy="3331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dynamic behavior of each drone is defined by its initial state (position and velocity) and a set of governing equations. This makes the system an Initial Value Problem.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2550914" y="1640800"/>
            <a:ext cx="2237184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State Variables per Drone </a:t>
            </a:r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95CCDA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(i)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2550914" y="1940600"/>
            <a:ext cx="3115866" cy="3332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10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Position:</a:t>
            </a:r>
            <a:pPr algn="l" indent="0" marL="0">
              <a:lnSpc>
                <a:spcPts val="13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pPr algn="l" indent="0" marL="0">
              <a:lnSpc>
                <a:spcPts val="1300"/>
              </a:lnSpc>
              <a:buNone/>
            </a:pPr>
            <a:r>
              <a:rPr lang="en-US" sz="1050" i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x_i(t) \in \mathbb{R}^2</a:t>
            </a:r>
            <a:pPr algn="l" indent="0" marL="0">
              <a:lnSpc>
                <a:spcPts val="13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(2D coordinates)</a:t>
            </a:r>
            <a:endParaRPr lang="en-US" sz="1050" dirty="0"/>
          </a:p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10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Velocity:</a:t>
            </a:r>
            <a:pPr algn="l" indent="0" marL="0">
              <a:lnSpc>
                <a:spcPts val="13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pPr algn="l" indent="0" marL="0">
              <a:lnSpc>
                <a:spcPts val="1300"/>
              </a:lnSpc>
              <a:buNone/>
            </a:pPr>
            <a:r>
              <a:rPr lang="en-US" sz="1050" i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v_i(t) \in \mathbb{R}^2</a:t>
            </a:r>
            <a:pPr algn="l" indent="0" marL="0">
              <a:lnSpc>
                <a:spcPts val="13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(2D vector)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2550914" y="2349456"/>
            <a:ext cx="3115866" cy="3331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collective state of the system is the concatenation of all individual drone states.</a:t>
            </a:r>
            <a:endParaRPr lang="en-US" sz="10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1347" y="1651278"/>
            <a:ext cx="6075521" cy="607552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55333" y="656034"/>
            <a:ext cx="1121450" cy="381952"/>
          </a:xfrm>
          <a:prstGeom prst="roundRect">
            <a:avLst>
              <a:gd name="adj" fmla="val 18987"/>
            </a:avLst>
          </a:prstGeom>
          <a:solidFill>
            <a:srgbClr val="D9EDF2"/>
          </a:solidFill>
          <a:ln/>
        </p:spPr>
      </p:sp>
      <p:sp>
        <p:nvSpPr>
          <p:cNvPr id="3" name="Text 1"/>
          <p:cNvSpPr/>
          <p:nvPr/>
        </p:nvSpPr>
        <p:spPr>
          <a:xfrm>
            <a:off x="884753" y="720685"/>
            <a:ext cx="862608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DYNAMICS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755333" y="1120021"/>
            <a:ext cx="8084225" cy="539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Governing Equations: Core IVP Dynamics</a:t>
            </a:r>
            <a:endParaRPr lang="en-US" sz="3350" dirty="0"/>
          </a:p>
        </p:txBody>
      </p:sp>
      <p:sp>
        <p:nvSpPr>
          <p:cNvPr id="5" name="Text 3"/>
          <p:cNvSpPr/>
          <p:nvPr/>
        </p:nvSpPr>
        <p:spPr>
          <a:xfrm>
            <a:off x="755333" y="1967627"/>
            <a:ext cx="13119735" cy="6317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motion of each drone is governed by a system of ordinary differential equations (ODEs), balancing attractive forces, repulsive forces, and damping.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55333" y="2859286"/>
            <a:ext cx="13119735" cy="705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19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333" y="2859286"/>
            <a:ext cx="13119735" cy="70508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5333" y="3824288"/>
            <a:ext cx="13119735" cy="1057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19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33" y="3824288"/>
            <a:ext cx="13119735" cy="1057632"/>
          </a:xfrm>
          <a:prstGeom prst="rect">
            <a:avLst/>
          </a:prstGeom>
        </p:spPr>
      </p:pic>
      <p:sp>
        <p:nvSpPr>
          <p:cNvPr id="10" name="Shape 6"/>
          <p:cNvSpPr/>
          <p:nvPr/>
        </p:nvSpPr>
        <p:spPr>
          <a:xfrm>
            <a:off x="755333" y="5141833"/>
            <a:ext cx="6457236" cy="2431613"/>
          </a:xfrm>
          <a:prstGeom prst="roundRect">
            <a:avLst>
              <a:gd name="adj" fmla="val 3728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1001554" y="5388054"/>
            <a:ext cx="26978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Symbol Definitions</a:t>
            </a:r>
            <a:endParaRPr lang="en-US" sz="2100" dirty="0"/>
          </a:p>
        </p:txBody>
      </p:sp>
      <p:sp>
        <p:nvSpPr>
          <p:cNvPr id="12" name="Text 8"/>
          <p:cNvSpPr/>
          <p:nvPr/>
        </p:nvSpPr>
        <p:spPr>
          <a:xfrm>
            <a:off x="1001554" y="5848350"/>
            <a:ext cx="5964793" cy="1263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650" b="1" i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x_i</a:t>
            </a:r>
            <a:pPr algn="l" indent="0" marL="0">
              <a:lnSpc>
                <a:spcPts val="24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Position vector of drone </a:t>
            </a:r>
            <a:pPr algn="l" indent="0" marL="0">
              <a:lnSpc>
                <a:spcPts val="2450"/>
              </a:lnSpc>
              <a:buNone/>
            </a:pPr>
            <a:r>
              <a:rPr lang="en-US" sz="1650" dirty="0">
                <a:solidFill>
                  <a:srgbClr val="95CCD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</a:t>
            </a:r>
            <a:endParaRPr lang="en-US" sz="1650" dirty="0"/>
          </a:p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650" b="1" i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v_i</a:t>
            </a:r>
            <a:pPr algn="l" indent="0" marL="0">
              <a:lnSpc>
                <a:spcPts val="24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Velocity vector of drone </a:t>
            </a:r>
            <a:pPr algn="l" indent="0" marL="0">
              <a:lnSpc>
                <a:spcPts val="2450"/>
              </a:lnSpc>
              <a:buNone/>
            </a:pPr>
            <a:r>
              <a:rPr lang="en-US" sz="1650" dirty="0">
                <a:solidFill>
                  <a:srgbClr val="95CCD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</a:t>
            </a:r>
            <a:endParaRPr lang="en-US" sz="1650" dirty="0"/>
          </a:p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650" b="1" i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T_i</a:t>
            </a:r>
            <a:pPr algn="l" indent="0" marL="0">
              <a:lnSpc>
                <a:spcPts val="24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Target position for drone </a:t>
            </a:r>
            <a:pPr algn="l" indent="0" marL="0">
              <a:lnSpc>
                <a:spcPts val="2450"/>
              </a:lnSpc>
              <a:buNone/>
            </a:pPr>
            <a:r>
              <a:rPr lang="en-US" sz="1650" dirty="0">
                <a:solidFill>
                  <a:srgbClr val="95CCD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</a:t>
            </a:r>
            <a:endParaRPr lang="en-US" sz="1650" dirty="0"/>
          </a:p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650" b="1" i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</a:t>
            </a:r>
            <a:pPr algn="l" indent="0" marL="0">
              <a:lnSpc>
                <a:spcPts val="24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Mass of drone </a:t>
            </a:r>
            <a:pPr algn="l" indent="0" marL="0">
              <a:lnSpc>
                <a:spcPts val="2450"/>
              </a:lnSpc>
              <a:buNone/>
            </a:pPr>
            <a:r>
              <a:rPr lang="en-US" sz="1650" dirty="0">
                <a:solidFill>
                  <a:srgbClr val="95CCD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</a:t>
            </a:r>
            <a:endParaRPr lang="en-US" sz="1650" dirty="0"/>
          </a:p>
        </p:txBody>
      </p:sp>
      <p:sp>
        <p:nvSpPr>
          <p:cNvPr id="13" name="Shape 9"/>
          <p:cNvSpPr/>
          <p:nvPr/>
        </p:nvSpPr>
        <p:spPr>
          <a:xfrm>
            <a:off x="7417832" y="5141833"/>
            <a:ext cx="6457236" cy="2431613"/>
          </a:xfrm>
          <a:prstGeom prst="roundRect">
            <a:avLst>
              <a:gd name="adj" fmla="val 3728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7664053" y="5388054"/>
            <a:ext cx="5964793" cy="1263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650" b="1" i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k_p</a:t>
            </a:r>
            <a:pPr algn="l" indent="0" marL="0">
              <a:lnSpc>
                <a:spcPts val="24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Proportional gain (attraction)</a:t>
            </a:r>
            <a:endParaRPr lang="en-US" sz="1650" dirty="0"/>
          </a:p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650" b="1" i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k_d</a:t>
            </a:r>
            <a:pPr algn="l" indent="0" marL="0">
              <a:lnSpc>
                <a:spcPts val="24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Damping gain (friction)</a:t>
            </a:r>
            <a:endParaRPr lang="en-US" sz="1650" dirty="0"/>
          </a:p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650" b="1" i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f_{\mathrm{rep}}</a:t>
            </a:r>
            <a:pPr algn="l" indent="0" marL="0">
              <a:lnSpc>
                <a:spcPts val="24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Repulsion force from drone </a:t>
            </a:r>
            <a:pPr algn="l" indent="0" marL="0">
              <a:lnSpc>
                <a:spcPts val="2450"/>
              </a:lnSpc>
              <a:buNone/>
            </a:pPr>
            <a:r>
              <a:rPr lang="en-US" sz="1650" dirty="0">
                <a:solidFill>
                  <a:srgbClr val="95CCD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</a:t>
            </a:r>
            <a:endParaRPr lang="en-US" sz="1650" dirty="0"/>
          </a:p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650" b="1" i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v_{\max}</a:t>
            </a:r>
            <a:pPr algn="l" indent="0" marL="0">
              <a:lnSpc>
                <a:spcPts val="24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Maximum allowable speed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964299" y="354806"/>
            <a:ext cx="512445" cy="193119"/>
          </a:xfrm>
          <a:prstGeom prst="roundRect">
            <a:avLst>
              <a:gd name="adj" fmla="val 21942"/>
            </a:avLst>
          </a:prstGeom>
          <a:solidFill>
            <a:srgbClr val="D9EDF2"/>
          </a:solidFill>
          <a:ln/>
        </p:spPr>
      </p:sp>
      <p:sp>
        <p:nvSpPr>
          <p:cNvPr id="3" name="Text 1"/>
          <p:cNvSpPr/>
          <p:nvPr/>
        </p:nvSpPr>
        <p:spPr>
          <a:xfrm>
            <a:off x="3039904" y="392549"/>
            <a:ext cx="361236" cy="117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SAFETY</a:t>
            </a:r>
            <a:endParaRPr lang="en-US" sz="750" dirty="0"/>
          </a:p>
        </p:txBody>
      </p:sp>
      <p:sp>
        <p:nvSpPr>
          <p:cNvPr id="4" name="Text 2"/>
          <p:cNvSpPr/>
          <p:nvPr/>
        </p:nvSpPr>
        <p:spPr>
          <a:xfrm>
            <a:off x="2964299" y="575905"/>
            <a:ext cx="3615452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Collision Avoidance Mechanism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2964299" y="996196"/>
            <a:ext cx="8701683" cy="6304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endParaRPr lang="en-US" sz="11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4299" y="996196"/>
            <a:ext cx="8701683" cy="63043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964299" y="1778437"/>
            <a:ext cx="2845594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repulsive force </a:t>
            </a:r>
            <a:pPr algn="l" indent="0" marL="0">
              <a:lnSpc>
                <a:spcPts val="1150"/>
              </a:lnSpc>
              <a:buNone/>
            </a:pPr>
            <a:r>
              <a:rPr lang="en-US" sz="950" i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f_{\mathrm{rep}}</a:t>
            </a:r>
            <a:pPr algn="l" indent="0" marL="0">
              <a:lnSpc>
                <a:spcPts val="115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is inversely proportional to the cube of the distance, ensuring a strong divergence as drones get closer.</a:t>
            </a:r>
            <a:endParaRPr lang="en-US" sz="950" dirty="0"/>
          </a:p>
        </p:txBody>
      </p:sp>
      <p:sp>
        <p:nvSpPr>
          <p:cNvPr id="8" name="Text 5"/>
          <p:cNvSpPr/>
          <p:nvPr/>
        </p:nvSpPr>
        <p:spPr>
          <a:xfrm>
            <a:off x="2964299" y="2298740"/>
            <a:ext cx="2845594" cy="294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150"/>
              </a:lnSpc>
              <a:buSzPct val="100000"/>
              <a:buChar char="•"/>
            </a:pPr>
            <a:r>
              <a:rPr lang="en-US" sz="950" b="1" i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k_{\mathrm{rep}}</a:t>
            </a:r>
            <a:pPr algn="l" indent="0" marL="0">
              <a:lnSpc>
                <a:spcPts val="115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Repulsion gain (strength)</a:t>
            </a:r>
            <a:endParaRPr lang="en-US" sz="950" dirty="0"/>
          </a:p>
          <a:p>
            <a:pPr algn="l" marL="342900" indent="-342900">
              <a:lnSpc>
                <a:spcPts val="1150"/>
              </a:lnSpc>
              <a:buSzPct val="100000"/>
              <a:buChar char="•"/>
            </a:pPr>
            <a:r>
              <a:rPr lang="en-US" sz="950" b="1" i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R_{\mathrm{safe}}</a:t>
            </a:r>
            <a:pPr algn="l" indent="0" marL="0">
              <a:lnSpc>
                <a:spcPts val="115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Minimum safe distance between drones</a:t>
            </a:r>
            <a:endParaRPr lang="en-US" sz="9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5170" y="1794153"/>
            <a:ext cx="5548313" cy="5548313"/>
          </a:xfrm>
          <a:prstGeom prst="rect">
            <a:avLst/>
          </a:prstGeom>
        </p:spPr>
      </p:pic>
      <p:sp>
        <p:nvSpPr>
          <p:cNvPr id="10" name="Shape 6"/>
          <p:cNvSpPr/>
          <p:nvPr/>
        </p:nvSpPr>
        <p:spPr>
          <a:xfrm>
            <a:off x="2964299" y="7443690"/>
            <a:ext cx="8701683" cy="374571"/>
          </a:xfrm>
          <a:prstGeom prst="roundRect">
            <a:avLst>
              <a:gd name="adj" fmla="val 14141"/>
            </a:avLst>
          </a:prstGeom>
          <a:solidFill>
            <a:srgbClr val="E9CFC9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386" y="7605139"/>
            <a:ext cx="157639" cy="12608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374112" y="7545131"/>
            <a:ext cx="8165783" cy="147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model ensures that drones maintain a minimum separation distance, preventing physical overlap while maintaining smooth trajectories.</a:t>
            </a:r>
            <a:endParaRPr lang="en-US" sz="9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380530"/>
            <a:ext cx="1425059" cy="408146"/>
          </a:xfrm>
          <a:prstGeom prst="roundRect">
            <a:avLst>
              <a:gd name="adj" fmla="val 18673"/>
            </a:avLst>
          </a:prstGeom>
          <a:solidFill>
            <a:srgbClr val="D9EDF2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448514"/>
            <a:ext cx="1152882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TARGET PREP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879402"/>
            <a:ext cx="87790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Target Extraction from Handwritten Image</a:t>
            </a:r>
            <a:endParaRPr lang="en-US" sz="3550" dirty="0"/>
          </a:p>
        </p:txBody>
      </p:sp>
      <p:sp>
        <p:nvSpPr>
          <p:cNvPr id="5" name="Text 3"/>
          <p:cNvSpPr/>
          <p:nvPr/>
        </p:nvSpPr>
        <p:spPr>
          <a:xfrm>
            <a:off x="793790" y="2786539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transform a handwritten image into a drone formation, the image must first be processed to extract target points.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381851"/>
            <a:ext cx="4347567" cy="90725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0604" y="4515922"/>
            <a:ext cx="31293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1. Grayscale Conversion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0604" y="5006340"/>
            <a:ext cx="389393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Convert the input image to grayscale to simplify pixel intensity analysis.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3381851"/>
            <a:ext cx="4347567" cy="90725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45159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2. Edge Detection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5006340"/>
            <a:ext cx="3893939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Apply the Canny edge detection algorithm to identify prominent contours.</a:t>
            </a:r>
            <a:endParaRPr lang="en-US" sz="17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3381851"/>
            <a:ext cx="4347567" cy="90725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715738" y="45159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3. Uniform Sampling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715738" y="5006340"/>
            <a:ext cx="389393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Uniformly sample </a:t>
            </a:r>
            <a:pPr algn="l" indent="0" marL="0">
              <a:lnSpc>
                <a:spcPts val="2650"/>
              </a:lnSpc>
              <a:buNone/>
            </a:pPr>
            <a:r>
              <a:rPr lang="en-US" sz="1750" i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target points </a:t>
            </a:r>
            <a:pPr algn="l" indent="0" marL="0">
              <a:lnSpc>
                <a:spcPts val="2650"/>
              </a:lnSpc>
              <a:buNone/>
            </a:pPr>
            <a:r>
              <a:rPr lang="en-US" sz="1750" i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\{T_i\} \subset \mathcal{E}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from the detected edges </a:t>
            </a:r>
            <a:pPr algn="l" indent="0" marL="0">
              <a:lnSpc>
                <a:spcPts val="2650"/>
              </a:lnSpc>
              <a:buNone/>
            </a:pPr>
            <a:r>
              <a:rPr lang="en-US" sz="1750" i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\mathcal{E}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93790" y="6508790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process generates a set of discrete target points that define the desired formation for the drones.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56404"/>
            <a:ext cx="1504831" cy="408146"/>
          </a:xfrm>
          <a:prstGeom prst="roundRect">
            <a:avLst>
              <a:gd name="adj" fmla="val 18673"/>
            </a:avLst>
          </a:prstGeom>
          <a:solidFill>
            <a:srgbClr val="D9EDF2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824389"/>
            <a:ext cx="123265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OPTIMIZATION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255276"/>
            <a:ext cx="597050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Drone-to-Target Assignment</a:t>
            </a:r>
            <a:endParaRPr lang="en-US" sz="3550" dirty="0"/>
          </a:p>
        </p:txBody>
      </p:sp>
      <p:sp>
        <p:nvSpPr>
          <p:cNvPr id="5" name="Text 3"/>
          <p:cNvSpPr/>
          <p:nvPr/>
        </p:nvSpPr>
        <p:spPr>
          <a:xfrm>
            <a:off x="793790" y="2162413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Optimal assignment of drones to target points minimizes initial travel distance, ensuring efficient formation.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29845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Cost Function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3565684"/>
            <a:ext cx="828413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cost </a:t>
            </a:r>
            <a:pPr algn="l" indent="0" marL="0">
              <a:lnSpc>
                <a:spcPts val="2650"/>
              </a:lnSpc>
              <a:buNone/>
            </a:pPr>
            <a:r>
              <a:rPr lang="en-US" sz="1750" i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D_{ij}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assigning drone 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95CCD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target 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95CCD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is defined as the Euclidean distance: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192905"/>
            <a:ext cx="8284131" cy="393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20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4192905"/>
            <a:ext cx="8284131" cy="393263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93790" y="4873228"/>
            <a:ext cx="28890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Assignment Algorithm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93790" y="5454372"/>
            <a:ext cx="8284131" cy="1360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Greedy One-to-One Matching: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Drones are iteratively assigned to the closest available target point.</a:t>
            </a:r>
            <a:endParaRPr lang="en-US" sz="1750" dirty="0"/>
          </a:p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Optional: Hungarian Algorithm: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global optimality, the Hungarian algorithm can be used, though it is computationally more intensive for large </a:t>
            </a:r>
            <a:pPr algn="l" indent="0" marL="0">
              <a:lnSpc>
                <a:spcPts val="2650"/>
              </a:lnSpc>
              <a:buNone/>
            </a:pPr>
            <a:r>
              <a:rPr lang="en-US" sz="1750" i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943" y="3012877"/>
            <a:ext cx="4205168" cy="420516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112163"/>
            <a:ext cx="1802844" cy="408146"/>
          </a:xfrm>
          <a:prstGeom prst="roundRect">
            <a:avLst>
              <a:gd name="adj" fmla="val 18673"/>
            </a:avLst>
          </a:prstGeom>
          <a:solidFill>
            <a:srgbClr val="D9EDF2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180148"/>
            <a:ext cx="153066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IMPLEMENTATION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611035"/>
            <a:ext cx="1082944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Numerical Integration Method: Runge-Kutta 4 (RK4)</a:t>
            </a:r>
            <a:endParaRPr lang="en-US" sz="3550" dirty="0"/>
          </a:p>
        </p:txBody>
      </p:sp>
      <p:sp>
        <p:nvSpPr>
          <p:cNvPr id="5" name="Text 3"/>
          <p:cNvSpPr/>
          <p:nvPr/>
        </p:nvSpPr>
        <p:spPr>
          <a:xfrm>
            <a:off x="793790" y="2518172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system's continuous dynamics are approximated using a fixed-step RK4 integration scheme.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133951" y="3368635"/>
            <a:ext cx="1270265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RK4 method provides a balance between accuracy and computational efficiency for solving ODEs.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3113484"/>
            <a:ext cx="30480" cy="850463"/>
          </a:xfrm>
          <a:prstGeom prst="rect">
            <a:avLst/>
          </a:prstGeom>
          <a:solidFill>
            <a:srgbClr val="95CCDA"/>
          </a:solidFill>
          <a:ln/>
        </p:spPr>
      </p:sp>
      <p:sp>
        <p:nvSpPr>
          <p:cNvPr id="8" name="Text 6"/>
          <p:cNvSpPr/>
          <p:nvPr/>
        </p:nvSpPr>
        <p:spPr>
          <a:xfrm>
            <a:off x="793790" y="44459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RK4 Update Equation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93790" y="5027057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a generic ODE </a:t>
            </a:r>
            <a:pPr algn="l" indent="0" marL="0">
              <a:lnSpc>
                <a:spcPts val="2650"/>
              </a:lnSpc>
              <a:buNone/>
            </a:pPr>
            <a:r>
              <a:rPr lang="en-US" sz="1750" i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\dot{y} = f(t,y)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the RK4 update is: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654278"/>
            <a:ext cx="6244709" cy="6317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200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5654278"/>
            <a:ext cx="6244709" cy="631746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793790" y="6494110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Where </a:t>
            </a:r>
            <a:pPr algn="l" indent="0" marL="0">
              <a:lnSpc>
                <a:spcPts val="2650"/>
              </a:lnSpc>
              <a:buNone/>
            </a:pPr>
            <a:r>
              <a:rPr lang="en-US" sz="1750" i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k_1, k_2, k_3, k_4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are intermediate slope evaluations.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99521" y="4445913"/>
            <a:ext cx="28991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Simulation Parameters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599521" y="5027057"/>
            <a:ext cx="6244709" cy="1360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b="1" i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\Delta t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(Fixed Timestep):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Constant interval for integration, typically small (e.g., 0.01s).</a:t>
            </a:r>
            <a:endParaRPr lang="en-US" sz="1750" dirty="0"/>
          </a:p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Steps Per Frame: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Multiple </a:t>
            </a:r>
            <a:pPr algn="l" indent="0" marL="0">
              <a:lnSpc>
                <a:spcPts val="2650"/>
              </a:lnSpc>
              <a:buNone/>
            </a:pPr>
            <a:r>
              <a:rPr lang="en-US" sz="1750" i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\Delta t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steps are executed between each rendered frame for visual smoothness.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86395" y="793313"/>
            <a:ext cx="941070" cy="337066"/>
          </a:xfrm>
          <a:prstGeom prst="roundRect">
            <a:avLst>
              <a:gd name="adj" fmla="val 19552"/>
            </a:avLst>
          </a:prstGeom>
          <a:solidFill>
            <a:srgbClr val="D9EDF2"/>
          </a:solidFill>
          <a:ln/>
        </p:spPr>
      </p:sp>
      <p:sp>
        <p:nvSpPr>
          <p:cNvPr id="3" name="Text 1"/>
          <p:cNvSpPr/>
          <p:nvPr/>
        </p:nvSpPr>
        <p:spPr>
          <a:xfrm>
            <a:off x="804029" y="852130"/>
            <a:ext cx="705803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ANALYSIS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686395" y="1198126"/>
            <a:ext cx="5917049" cy="490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Stability &amp; Convergence Analysis</a:t>
            </a:r>
            <a:endParaRPr lang="en-US" sz="3050" dirty="0"/>
          </a:p>
        </p:txBody>
      </p:sp>
      <p:sp>
        <p:nvSpPr>
          <p:cNvPr id="5" name="Text 3"/>
          <p:cNvSpPr/>
          <p:nvPr/>
        </p:nvSpPr>
        <p:spPr>
          <a:xfrm>
            <a:off x="686395" y="1942743"/>
            <a:ext cx="13257609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Understanding the system's dynamics is crucial for stable and oscillation-free drone behavior.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86395" y="2471261"/>
            <a:ext cx="3808809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Linearized Single Drone Dynamics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686395" y="3031927"/>
            <a:ext cx="13257609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endParaRPr lang="en-US" sz="17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6395" y="3031927"/>
            <a:ext cx="13257609" cy="343138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686395" y="3589615"/>
            <a:ext cx="13257609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second-order linear ODE describes the motion of a single drone under attractive and damping forces.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86395" y="4118134"/>
            <a:ext cx="2451616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Damping Ratio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686395" y="4678799"/>
            <a:ext cx="13257609" cy="667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endParaRPr lang="en-US" sz="1700" dirty="0"/>
          </a:p>
        </p:txBody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95" y="4678799"/>
            <a:ext cx="13257609" cy="66782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686395" y="5561171"/>
            <a:ext cx="13257609" cy="8229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500" b="1" i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\zeta &gt; 1</a:t>
            </a:r>
            <a:pPr algn="l" indent="0" marL="0">
              <a:lnSpc>
                <a:spcPts val="21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(Overdamped):</a:t>
            </a:r>
            <a:pPr algn="l" indent="0" marL="0">
              <a:lnSpc>
                <a:spcPts val="21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The system returns to equilibrium without oscillation, which is desirable for smooth drone movement.</a:t>
            </a:r>
            <a:endParaRPr lang="en-US" sz="1500" dirty="0"/>
          </a:p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500" b="1" i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\zeta = 1</a:t>
            </a:r>
            <a:pPr algn="l" indent="0" marL="0">
              <a:lnSpc>
                <a:spcPts val="21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(Critically Damped):</a:t>
            </a:r>
            <a:pPr algn="l" indent="0" marL="0">
              <a:lnSpc>
                <a:spcPts val="21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Fastest return to equilibrium without oscillation.</a:t>
            </a:r>
            <a:endParaRPr lang="en-US" sz="1500" dirty="0"/>
          </a:p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500" b="1" i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\zeta &lt; 1</a:t>
            </a:r>
            <a:pPr algn="l" indent="0" marL="0">
              <a:lnSpc>
                <a:spcPts val="21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(Underdamped):</a:t>
            </a:r>
            <a:pPr algn="l" indent="0" marL="0">
              <a:lnSpc>
                <a:spcPts val="21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The system oscillates around equilibrium, which should be avoided for drone formations.</a:t>
            </a:r>
            <a:endParaRPr lang="en-US" sz="1500" dirty="0"/>
          </a:p>
        </p:txBody>
      </p:sp>
      <p:sp>
        <p:nvSpPr>
          <p:cNvPr id="14" name="Shape 10"/>
          <p:cNvSpPr/>
          <p:nvPr/>
        </p:nvSpPr>
        <p:spPr>
          <a:xfrm>
            <a:off x="686395" y="6574810"/>
            <a:ext cx="13257609" cy="743188"/>
          </a:xfrm>
          <a:prstGeom prst="roundRect">
            <a:avLst>
              <a:gd name="adj" fmla="val 11084"/>
            </a:avLst>
          </a:prstGeom>
          <a:solidFill>
            <a:srgbClr val="C7E0E7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491" y="6846272"/>
            <a:ext cx="245150" cy="19609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323737" y="6793290"/>
            <a:ext cx="12424172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Careful selection of </a:t>
            </a:r>
            <a:pPr algn="l" indent="0" marL="0">
              <a:lnSpc>
                <a:spcPts val="2150"/>
              </a:lnSpc>
              <a:buNone/>
            </a:pPr>
            <a:r>
              <a:rPr lang="en-US" sz="1500" i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k_d</a:t>
            </a:r>
            <a:pPr algn="l" indent="0" marL="0">
              <a:lnSpc>
                <a:spcPts val="21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pPr algn="l" indent="0" marL="0">
              <a:lnSpc>
                <a:spcPts val="2150"/>
              </a:lnSpc>
              <a:buNone/>
            </a:pPr>
            <a:r>
              <a:rPr lang="en-US" sz="1500" i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k_p</a:t>
            </a:r>
            <a:pPr algn="l" indent="0" marL="0">
              <a:lnSpc>
                <a:spcPts val="21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and </a:t>
            </a:r>
            <a:pPr algn="l" indent="0" marL="0">
              <a:lnSpc>
                <a:spcPts val="2150"/>
              </a:lnSpc>
              <a:buNone/>
            </a:pPr>
            <a:r>
              <a:rPr lang="en-US" sz="1500" i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</a:t>
            </a:r>
            <a:pPr algn="l" indent="0" marL="0">
              <a:lnSpc>
                <a:spcPts val="21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ensures an overdamped response for optimal visual smoothness.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2026-01-29T23:14:28Z</dcterms:created>
  <dcterms:modified xsi:type="dcterms:W3CDTF">2026-01-29T23:14:28Z</dcterms:modified>
</cp:coreProperties>
</file>